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5" r:id="rId1"/>
  </p:sldMasterIdLst>
  <p:notesMasterIdLst>
    <p:notesMasterId r:id="rId9"/>
  </p:notesMasterIdLst>
  <p:sldIdLst>
    <p:sldId id="293" r:id="rId2"/>
    <p:sldId id="295" r:id="rId3"/>
    <p:sldId id="296" r:id="rId4"/>
    <p:sldId id="311" r:id="rId5"/>
    <p:sldId id="312" r:id="rId6"/>
    <p:sldId id="313" r:id="rId7"/>
    <p:sldId id="314"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20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57" autoAdjust="0"/>
    <p:restoredTop sz="94764" autoAdjust="0"/>
  </p:normalViewPr>
  <p:slideViewPr>
    <p:cSldViewPr>
      <p:cViewPr varScale="1">
        <p:scale>
          <a:sx n="74" d="100"/>
          <a:sy n="74" d="100"/>
        </p:scale>
        <p:origin x="804" y="66"/>
      </p:cViewPr>
      <p:guideLst>
        <p:guide orient="horz" pos="2160"/>
        <p:guide pos="2880"/>
      </p:guideLst>
    </p:cSldViewPr>
  </p:slideViewPr>
  <p:outlineViewPr>
    <p:cViewPr>
      <p:scale>
        <a:sx n="33" d="100"/>
        <a:sy n="33" d="100"/>
      </p:scale>
      <p:origin x="1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23"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6967"/>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431" tIns="45715" rIns="91431" bIns="45715" rtlCol="0"/>
          <a:lstStyle>
            <a:lvl1pPr algn="r">
              <a:defRPr sz="1200"/>
            </a:lvl1pPr>
          </a:lstStyle>
          <a:p>
            <a:fld id="{90C1A1BA-84E3-42A9-9947-44E161CAFAE2}" type="datetimeFigureOut">
              <a:rPr kumimoji="1" lang="ja-JP" altLang="en-US" smtClean="0"/>
              <a:t>2024/5/8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6967"/>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1431" tIns="45715" rIns="91431" bIns="45715"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689C81D-9278-4D6E-B924-A4AF161A6B9C}" type="datetime1">
              <a:rPr lang="ja-JP" altLang="en-US" smtClean="0"/>
              <a:t>2024/5/8</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393738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987AF48-1628-4178-8BB3-C8B9467DC102}" type="datetime1">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418633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F782500-A211-4E81-96F3-B028C07C7801}" type="datetime1">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14290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F67349-223F-4852-8D14-95F56563D79C}" type="datetime1">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4037271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08AE372-1244-4984-8AF9-3FBC9C0F6749}" type="datetime1">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51636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92528B6-7C17-4895-A099-B21D44759085}" type="datetime1">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088270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2059E3D-B541-4423-9E48-80691457EE61}" type="datetime1">
              <a:rPr kumimoji="1" lang="ja-JP" altLang="en-US" smtClean="0"/>
              <a:t>2024/5/8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022805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0A8C146-9900-4C5D-88BC-2AFBB57EEF26}" type="datetime1">
              <a:rPr kumimoji="1" lang="ja-JP" altLang="en-US" smtClean="0"/>
              <a:t>2024/5/8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00583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AE36F-09DD-4A42-9A22-92561517AA84}" type="datetime1">
              <a:rPr kumimoji="1" lang="ja-JP" altLang="en-US" smtClean="0"/>
              <a:t>2024/5/8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4218761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70D9E5-D6AD-42EB-BC6C-B63FB88AA177}" type="datetime1">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230542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BF45151-5CB1-4286-903D-FE0587D8E97A}" type="datetime1">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432462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03E30-92F9-4736-AAB4-0380335F3F97}" type="datetime1">
              <a:rPr kumimoji="1" lang="ja-JP" altLang="en-US" smtClean="0"/>
              <a:t>2024/5/8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426993824"/>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3400" y="5101465"/>
            <a:ext cx="7772400" cy="545804"/>
          </a:xfrm>
        </p:spPr>
        <p:txBody>
          <a:bodyPr>
            <a:normAutofit/>
          </a:bodyPr>
          <a:lstStyle/>
          <a:p>
            <a:r>
              <a:rPr kumimoji="1" lang="en-US" altLang="ja-JP" sz="2800" b="1" dirty="0" smtClean="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事</a:t>
            </a:r>
            <a:r>
              <a:rPr lang="ja-JP" altLang="en-US" sz="2800" b="1" dirty="0" smtClean="0">
                <a:latin typeface="Meiryo UI" panose="020B0604030504040204" pitchFamily="50" charset="-128"/>
                <a:ea typeface="Meiryo UI" panose="020B0604030504040204" pitchFamily="50" charset="-128"/>
              </a:rPr>
              <a:t>業者名（副本：アルファベット）</a:t>
            </a:r>
            <a:r>
              <a:rPr kumimoji="1" lang="en-US" altLang="ja-JP" sz="2800" b="1" dirty="0" smtClean="0">
                <a:latin typeface="Meiryo UI" panose="020B0604030504040204" pitchFamily="50" charset="-128"/>
                <a:ea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990600" y="5956478"/>
            <a:ext cx="6858000" cy="548481"/>
          </a:xfrm>
        </p:spPr>
        <p:txBody>
          <a:bodyPr>
            <a:normAutofit/>
          </a:bodyPr>
          <a:lstStyle/>
          <a:p>
            <a:r>
              <a:rPr lang="en-US" altLang="ja-JP" sz="1400" b="1" dirty="0" smtClean="0">
                <a:latin typeface="Meiryo UI" panose="020B0604030504040204" pitchFamily="50" charset="-128"/>
                <a:ea typeface="Meiryo UI" panose="020B0604030504040204" pitchFamily="50" charset="-128"/>
              </a:rPr>
              <a:t>2024.</a:t>
            </a: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 ●●</a:t>
            </a:r>
            <a:endParaRPr kumimoji="1" lang="ja-JP" altLang="en-US" sz="1400" b="1" dirty="0">
              <a:latin typeface="Meiryo UI" panose="020B0604030504040204" pitchFamily="50" charset="-128"/>
              <a:ea typeface="Meiryo UI" panose="020B0604030504040204" pitchFamily="50" charset="-128"/>
            </a:endParaRPr>
          </a:p>
        </p:txBody>
      </p:sp>
      <p:sp>
        <p:nvSpPr>
          <p:cNvPr id="5" name="AutoShape 4" descr="福岡市実証実験フルサポート事業"/>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タイトル 1"/>
          <p:cNvSpPr txBox="1">
            <a:spLocks/>
          </p:cNvSpPr>
          <p:nvPr/>
        </p:nvSpPr>
        <p:spPr>
          <a:xfrm>
            <a:off x="1101168" y="3169730"/>
            <a:ext cx="7772400" cy="66699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3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j-cs"/>
              </a:rPr>
              <a:t>事業提案書（例）</a:t>
            </a:r>
            <a:endPar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cxnSp>
        <p:nvCxnSpPr>
          <p:cNvPr id="10" name="直線コネクタ 9"/>
          <p:cNvCxnSpPr/>
          <p:nvPr/>
        </p:nvCxnSpPr>
        <p:spPr>
          <a:xfrm>
            <a:off x="779708" y="2792579"/>
            <a:ext cx="7584583" cy="0"/>
          </a:xfrm>
          <a:prstGeom prst="line">
            <a:avLst/>
          </a:prstGeom>
          <a:ln w="38100">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779708" y="4514287"/>
            <a:ext cx="7584583" cy="0"/>
          </a:xfrm>
          <a:prstGeom prst="line">
            <a:avLst/>
          </a:prstGeom>
          <a:ln w="38100">
            <a:solidFill>
              <a:srgbClr val="1D2088"/>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4724400" y="4006455"/>
            <a:ext cx="4320474" cy="1015663"/>
          </a:xfrm>
          <a:prstGeom prst="rect">
            <a:avLst/>
          </a:prstGeom>
          <a:solidFill>
            <a:schemeClr val="bg1"/>
          </a:solid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提出時は，各ページのコメントを削除してください</a:t>
            </a:r>
            <a:r>
              <a:rPr kumimoji="1" lang="en-US" altLang="ja-JP" sz="12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記載項目に沿ってご記入ください。</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○業務の内容に合わせ、項目の追加などをお願いいたします。</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defTabSz="457200">
              <a:defRPr/>
            </a:pP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err="1" smtClean="0">
                <a:solidFill>
                  <a:prstClr val="black"/>
                </a:solidFill>
                <a:latin typeface="Meiryo UI" panose="020B0604030504040204" pitchFamily="50" charset="-128"/>
                <a:ea typeface="Meiryo UI" panose="020B0604030504040204" pitchFamily="50" charset="-128"/>
              </a:rPr>
              <a:t>項目そのもののの</a:t>
            </a:r>
            <a:r>
              <a:rPr lang="ja-JP" altLang="en-US" sz="1200" dirty="0" err="1">
                <a:solidFill>
                  <a:prstClr val="black"/>
                </a:solidFill>
                <a:latin typeface="Meiryo UI" panose="020B0604030504040204" pitchFamily="50" charset="-128"/>
                <a:ea typeface="Meiryo UI" panose="020B0604030504040204" pitchFamily="50" charset="-128"/>
              </a:rPr>
              <a:t>削除は</a:t>
            </a:r>
            <a:r>
              <a:rPr lang="ja-JP" altLang="en-US" sz="1200" dirty="0">
                <a:solidFill>
                  <a:prstClr val="black"/>
                </a:solidFill>
                <a:latin typeface="Meiryo UI" panose="020B0604030504040204" pitchFamily="50" charset="-128"/>
                <a:ea typeface="Meiryo UI" panose="020B0604030504040204" pitchFamily="50" charset="-128"/>
              </a:rPr>
              <a:t>原則不可</a:t>
            </a:r>
            <a:r>
              <a:rPr lang="ja-JP" altLang="en-US" sz="1200" dirty="0" smtClean="0">
                <a:solidFill>
                  <a:prstClr val="black"/>
                </a:solidFill>
                <a:latin typeface="Meiryo UI" panose="020B0604030504040204" pitchFamily="50" charset="-128"/>
                <a:ea typeface="Meiryo UI" panose="020B0604030504040204" pitchFamily="50" charset="-128"/>
              </a:rPr>
              <a:t>です。</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6948264" y="157544"/>
            <a:ext cx="1656184" cy="276999"/>
          </a:xfrm>
          <a:prstGeom prst="rect">
            <a:avLst/>
          </a:prstGeom>
          <a:solidFill>
            <a:schemeClr val="bg1"/>
          </a:solidFill>
          <a:ln w="6350">
            <a:solidFill>
              <a:schemeClr val="tx1"/>
            </a:solidFill>
            <a:prstDash val="solid"/>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企画</a:t>
            </a:r>
            <a:r>
              <a:rPr lang="ja-JP" altLang="en-US" sz="1200" dirty="0" smtClean="0">
                <a:latin typeface="Meiryo UI" panose="020B0604030504040204" pitchFamily="50" charset="-128"/>
                <a:ea typeface="Meiryo UI" panose="020B0604030504040204" pitchFamily="50" charset="-128"/>
              </a:rPr>
              <a:t>提案書（様式</a:t>
            </a:r>
            <a:r>
              <a:rPr lang="en-US" altLang="ja-JP" sz="1200" dirty="0" smtClean="0">
                <a:latin typeface="Meiryo UI" panose="020B0604030504040204" pitchFamily="50" charset="-128"/>
                <a:ea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2222637" y="1004716"/>
            <a:ext cx="4698722" cy="1077218"/>
          </a:xfrm>
          <a:prstGeom prst="rect">
            <a:avLst/>
          </a:prstGeom>
          <a:noFill/>
        </p:spPr>
        <p:txBody>
          <a:bodyPr wrap="none" lIns="91440" tIns="45720" rIns="91440" bIns="45720">
            <a:spAutoFit/>
          </a:bodyPr>
          <a:lstStyle/>
          <a:p>
            <a:pPr algn="ctr"/>
            <a:r>
              <a:rPr lang="ja-JP" altLang="en-US" sz="3200" dirty="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鹿児島市</a:t>
            </a:r>
            <a:r>
              <a:rPr lang="ja-JP" altLang="en-US" sz="3200" dirty="0" smtClean="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交通局</a:t>
            </a:r>
            <a:endParaRPr lang="en-US" altLang="ja-JP" sz="3200" dirty="0" smtClean="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a:p>
            <a:pPr algn="ctr"/>
            <a:r>
              <a:rPr lang="ja-JP" altLang="en-US" sz="3200" dirty="0" smtClean="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バス運行データ分析事業</a:t>
            </a:r>
            <a:endParaRPr lang="en-US" altLang="ja-JP" sz="3200" dirty="0" smtClean="0">
              <a:ln w="0"/>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06469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687610"/>
          </a:xfrm>
        </p:spPr>
        <p:txBody>
          <a:bodyPr>
            <a:noAutofit/>
          </a:bodyPr>
          <a:lstStyle/>
          <a:p>
            <a:r>
              <a:rPr kumimoji="1" lang="en-US" altLang="ja-JP" sz="3600" dirty="0" smtClean="0">
                <a:latin typeface="HG丸ｺﾞｼｯｸM-PRO" panose="020F0600000000000000" pitchFamily="50" charset="-128"/>
                <a:ea typeface="HG丸ｺﾞｼｯｸM-PRO" panose="020F0600000000000000" pitchFamily="50" charset="-128"/>
              </a:rPr>
              <a:t>Ⅰ</a:t>
            </a:r>
            <a:r>
              <a:rPr lang="ja-JP" altLang="en-US" sz="3600" dirty="0">
                <a:latin typeface="HG丸ｺﾞｼｯｸM-PRO" panose="020F0600000000000000" pitchFamily="50" charset="-128"/>
                <a:ea typeface="HG丸ｺﾞｼｯｸM-PRO" panose="020F0600000000000000" pitchFamily="50" charset="-128"/>
              </a:rPr>
              <a:t>　</a:t>
            </a:r>
            <a:r>
              <a:rPr lang="ja-JP" altLang="en-US" sz="3600" dirty="0" smtClean="0">
                <a:latin typeface="HG丸ｺﾞｼｯｸM-PRO" panose="020F0600000000000000" pitchFamily="50" charset="-128"/>
                <a:ea typeface="HG丸ｺﾞｼｯｸM-PRO" panose="020F0600000000000000" pitchFamily="50" charset="-128"/>
              </a:rPr>
              <a:t>分析システムの</a:t>
            </a:r>
            <a:r>
              <a:rPr lang="ja-JP" altLang="en-US" sz="3600" dirty="0">
                <a:latin typeface="HG丸ｺﾞｼｯｸM-PRO" panose="020F0600000000000000" pitchFamily="50" charset="-128"/>
                <a:ea typeface="HG丸ｺﾞｼｯｸM-PRO" panose="020F0600000000000000" pitchFamily="50" charset="-128"/>
              </a:rPr>
              <a:t>機能</a:t>
            </a:r>
            <a:r>
              <a:rPr lang="ja-JP" altLang="en-US" sz="3600" dirty="0" smtClean="0">
                <a:latin typeface="HG丸ｺﾞｼｯｸM-PRO" panose="020F0600000000000000" pitchFamily="50" charset="-128"/>
                <a:ea typeface="HG丸ｺﾞｼｯｸM-PRO" panose="020F0600000000000000" pitchFamily="50" charset="-128"/>
              </a:rPr>
              <a:t>等</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コンテンツ プレースホルダー 4"/>
          <p:cNvSpPr>
            <a:spLocks noGrp="1"/>
          </p:cNvSpPr>
          <p:nvPr>
            <p:ph idx="1"/>
          </p:nvPr>
        </p:nvSpPr>
        <p:spPr>
          <a:xfrm>
            <a:off x="628650" y="1124744"/>
            <a:ext cx="7886700" cy="5356301"/>
          </a:xfrm>
        </p:spPr>
        <p:txBody>
          <a:bodyPr>
            <a:normAutofit/>
          </a:bodyPr>
          <a:lstStyle/>
          <a:p>
            <a:pPr marL="0" indent="0">
              <a:buNone/>
            </a:pPr>
            <a:r>
              <a:rPr lang="ja-JP" altLang="en-US" sz="2000" dirty="0" smtClean="0">
                <a:latin typeface="ＭＳ ゴシック" panose="020B0609070205080204" pitchFamily="49" charset="-128"/>
                <a:ea typeface="ＭＳ ゴシック" panose="020B0609070205080204" pitchFamily="49" charset="-128"/>
              </a:rPr>
              <a:t>　①　</a:t>
            </a:r>
            <a:r>
              <a:rPr lang="ja-JP" altLang="en-US" sz="2000" dirty="0">
                <a:latin typeface="ＭＳ ゴシック" panose="020B0609070205080204" pitchFamily="49" charset="-128"/>
                <a:ea typeface="ＭＳ ゴシック" panose="020B0609070205080204" pitchFamily="49" charset="-128"/>
              </a:rPr>
              <a:t>乗降データの取り込み</a:t>
            </a: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a:p>
            <a:pPr marL="0" indent="0">
              <a:buNone/>
            </a:pPr>
            <a:r>
              <a:rPr lang="ja-JP" altLang="en-US" sz="2000" dirty="0" smtClean="0">
                <a:latin typeface="ＭＳ ゴシック" panose="020B0609070205080204" pitchFamily="49" charset="-128"/>
                <a:ea typeface="ＭＳ ゴシック" panose="020B0609070205080204" pitchFamily="49" charset="-128"/>
              </a:rPr>
              <a:t>　②</a:t>
            </a:r>
            <a:r>
              <a:rPr lang="ja-JP" altLang="en-US" sz="2000" dirty="0">
                <a:latin typeface="ＭＳ ゴシック" panose="020B0609070205080204" pitchFamily="49" charset="-128"/>
                <a:ea typeface="ＭＳ ゴシック" panose="020B0609070205080204" pitchFamily="49" charset="-128"/>
              </a:rPr>
              <a:t>　路線データ、停留所データ等の取り込み</a:t>
            </a:r>
            <a:endParaRPr lang="en-US" altLang="ja-JP" sz="20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a:xfrm>
            <a:off x="7123112" y="6481046"/>
            <a:ext cx="2057400" cy="365125"/>
          </a:xfrm>
        </p:spPr>
        <p:txBody>
          <a:bodyPr/>
          <a:lstStyle/>
          <a:p>
            <a:fld id="{2B573624-9676-401E-A4F8-639460B6B7DA}" type="slidenum">
              <a:rPr kumimoji="1" lang="ja-JP" altLang="en-US" smtClean="0">
                <a:latin typeface="HG丸ｺﾞｼｯｸM-PRO" panose="020F0600000000000000" pitchFamily="50" charset="-128"/>
                <a:ea typeface="HG丸ｺﾞｼｯｸM-PRO" panose="020F0600000000000000" pitchFamily="50" charset="-128"/>
              </a:rPr>
              <a:t>2</a:t>
            </a:fld>
            <a:endParaRPr kumimoji="1" lang="ja-JP" altLang="en-US">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1475656" y="1556792"/>
            <a:ext cx="5827872" cy="276999"/>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dirty="0" smtClean="0">
                <a:solidFill>
                  <a:prstClr val="black"/>
                </a:solidFill>
                <a:latin typeface="Meiryo UI" panose="020B0604030504040204" pitchFamily="50" charset="-128"/>
                <a:ea typeface="Meiryo UI" panose="020B0604030504040204" pitchFamily="50" charset="-128"/>
              </a:rPr>
              <a:t>※</a:t>
            </a:r>
            <a:r>
              <a:rPr kumimoji="1" lang="ja-JP" altLang="en-US" sz="1200" dirty="0" smtClean="0">
                <a:solidFill>
                  <a:prstClr val="black"/>
                </a:solidFill>
                <a:latin typeface="Meiryo UI" panose="020B0604030504040204" pitchFamily="50" charset="-128"/>
                <a:ea typeface="Meiryo UI" panose="020B0604030504040204" pitchFamily="50" charset="-128"/>
              </a:rPr>
              <a:t>乗降データの取り込み方法、取り込みスケジュール等をご記入ください。</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p:cNvSpPr txBox="1"/>
          <p:nvPr/>
        </p:nvSpPr>
        <p:spPr>
          <a:xfrm>
            <a:off x="1475656" y="2797395"/>
            <a:ext cx="5827872" cy="646331"/>
          </a:xfrm>
          <a:prstGeom prst="rect">
            <a:avLst/>
          </a:prstGeom>
          <a:noFill/>
          <a:ln w="6350">
            <a:solidFill>
              <a:schemeClr val="tx1"/>
            </a:solidFill>
            <a:prstDash val="dash"/>
          </a:ln>
        </p:spPr>
        <p:txBody>
          <a:bodyPr wrap="square" rtlCol="0">
            <a:spAutoFit/>
          </a:bodyPr>
          <a:lstStyle/>
          <a:p>
            <a:pPr lvl="0">
              <a:defRPr/>
            </a:pPr>
            <a:r>
              <a:rPr kumimoji="1" lang="en-US" altLang="ja-JP" sz="1200" dirty="0" smtClean="0">
                <a:solidFill>
                  <a:prstClr val="black"/>
                </a:solidFill>
                <a:latin typeface="Meiryo UI" panose="020B0604030504040204" pitchFamily="50" charset="-128"/>
                <a:ea typeface="Meiryo UI" panose="020B0604030504040204" pitchFamily="50" charset="-128"/>
              </a:rPr>
              <a:t>※</a:t>
            </a:r>
            <a:r>
              <a:rPr kumimoji="1" lang="ja-JP" altLang="en-US" sz="1200" dirty="0">
                <a:solidFill>
                  <a:prstClr val="black"/>
                </a:solidFill>
                <a:latin typeface="Meiryo UI" panose="020B0604030504040204" pitchFamily="50" charset="-128"/>
                <a:ea typeface="Meiryo UI" panose="020B0604030504040204" pitchFamily="50" charset="-128"/>
              </a:rPr>
              <a:t>路線データ、停留所データ等の</a:t>
            </a:r>
            <a:r>
              <a:rPr kumimoji="1" lang="ja-JP" altLang="en-US" sz="1200" dirty="0" smtClean="0">
                <a:solidFill>
                  <a:prstClr val="black"/>
                </a:solidFill>
                <a:latin typeface="Meiryo UI" panose="020B0604030504040204" pitchFamily="50" charset="-128"/>
                <a:ea typeface="Meiryo UI" panose="020B0604030504040204" pitchFamily="50" charset="-128"/>
              </a:rPr>
              <a:t>取り込み方法、変更がある場合等の取り込みスケジュール</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をご記入ください。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3"/>
          <p:cNvSpPr/>
          <p:nvPr/>
        </p:nvSpPr>
        <p:spPr>
          <a:xfrm>
            <a:off x="899592" y="3618228"/>
            <a:ext cx="6840760" cy="369332"/>
          </a:xfrm>
          <a:prstGeom prst="rect">
            <a:avLst/>
          </a:prstGeom>
        </p:spPr>
        <p:txBody>
          <a:bodyPr wrap="square">
            <a:spAutoFit/>
          </a:bodyPr>
          <a:lstStyle/>
          <a:p>
            <a:r>
              <a:rPr lang="ja-JP" altLang="en-US" dirty="0">
                <a:latin typeface="ＭＳ ゴシック" panose="020B0609070205080204" pitchFamily="49" charset="-128"/>
                <a:ea typeface="ＭＳ ゴシック" panose="020B0609070205080204" pitchFamily="49" charset="-128"/>
              </a:rPr>
              <a:t>③　ダイヤ等の提案に関する機能</a:t>
            </a:r>
            <a:r>
              <a:rPr lang="ja-JP" altLang="en-US" dirty="0" smtClean="0">
                <a:latin typeface="ＭＳ ゴシック" panose="020B0609070205080204" pitchFamily="49" charset="-128"/>
                <a:ea typeface="ＭＳ ゴシック" panose="020B0609070205080204" pitchFamily="49" charset="-128"/>
              </a:rPr>
              <a:t>等</a:t>
            </a:r>
            <a:endParaRPr lang="en-US" altLang="ja-JP"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1475656" y="4176497"/>
            <a:ext cx="5827872" cy="646331"/>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データ分析により可能となる見込みの、ダイヤ再編や経路変更などのバス事業の効率化に資する提案の内容をご記入ください。</a:t>
            </a: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818799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4"/>
          <p:cNvSpPr txBox="1">
            <a:spLocks/>
          </p:cNvSpPr>
          <p:nvPr/>
        </p:nvSpPr>
        <p:spPr>
          <a:xfrm>
            <a:off x="628650" y="548680"/>
            <a:ext cx="8335838" cy="59766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dirty="0" smtClean="0">
                <a:latin typeface="ＭＳ ゴシック" panose="020B0609070205080204" pitchFamily="49" charset="-128"/>
                <a:ea typeface="ＭＳ ゴシック" panose="020B0609070205080204" pitchFamily="49" charset="-128"/>
              </a:rPr>
              <a:t>　</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　④　</a:t>
            </a:r>
            <a:r>
              <a:rPr lang="ja-JP" altLang="en-US" dirty="0">
                <a:latin typeface="ＭＳ ゴシック" panose="020B0609070205080204" pitchFamily="49" charset="-128"/>
                <a:ea typeface="ＭＳ ゴシック" panose="020B0609070205080204" pitchFamily="49" charset="-128"/>
              </a:rPr>
              <a:t>人流データ等の</a:t>
            </a:r>
            <a:r>
              <a:rPr lang="ja-JP" altLang="en-US" dirty="0" smtClean="0">
                <a:latin typeface="ＭＳ ゴシック" panose="020B0609070205080204" pitchFamily="49" charset="-128"/>
                <a:ea typeface="ＭＳ ゴシック" panose="020B0609070205080204" pitchFamily="49" charset="-128"/>
              </a:rPr>
              <a:t>取り込み</a:t>
            </a:r>
            <a:endParaRPr lang="en-US" altLang="ja-JP" dirty="0" smtClean="0">
              <a:latin typeface="ＭＳ ゴシック" panose="020B0609070205080204" pitchFamily="49" charset="-128"/>
              <a:ea typeface="ＭＳ ゴシック" panose="020B0609070205080204" pitchFamily="49" charset="-128"/>
            </a:endParaRPr>
          </a:p>
          <a:p>
            <a:pPr marL="0" indent="0">
              <a:buNone/>
            </a:pPr>
            <a:endParaRPr lang="ja-JP" altLang="en-US" dirty="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　</a:t>
            </a: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⑤　</a:t>
            </a:r>
            <a:r>
              <a:rPr lang="ja-JP" altLang="en-US" dirty="0">
                <a:latin typeface="ＭＳ ゴシック" panose="020B0609070205080204" pitchFamily="49" charset="-128"/>
                <a:ea typeface="ＭＳ ゴシック" panose="020B0609070205080204" pitchFamily="49" charset="-128"/>
              </a:rPr>
              <a:t>各種統計資料の作成に関する機能等</a:t>
            </a:r>
            <a:endParaRPr lang="en-US" altLang="ja-JP" dirty="0" smtClean="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⑥　マニュアル等</a:t>
            </a:r>
            <a:endParaRPr lang="en-US" altLang="ja-JP" dirty="0" smtClean="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smtClean="0">
              <a:latin typeface="ＭＳ ゴシック" panose="020B0609070205080204" pitchFamily="49" charset="-128"/>
              <a:ea typeface="ＭＳ ゴシック" panose="020B0609070205080204" pitchFamily="49" charset="-128"/>
            </a:endParaRPr>
          </a:p>
          <a:p>
            <a:pPr marL="0" indent="0">
              <a:buNone/>
            </a:pPr>
            <a:r>
              <a:rPr lang="ja-JP" altLang="en-US" dirty="0" smtClean="0">
                <a:latin typeface="ＭＳ ゴシック" panose="020B0609070205080204" pitchFamily="49" charset="-128"/>
                <a:ea typeface="ＭＳ ゴシック" panose="020B0609070205080204" pitchFamily="49" charset="-128"/>
              </a:rPr>
              <a:t>　⑦</a:t>
            </a:r>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その他の</a:t>
            </a:r>
            <a:r>
              <a:rPr lang="ja-JP" altLang="en-US" dirty="0">
                <a:latin typeface="ＭＳ ゴシック" panose="020B0609070205080204" pitchFamily="49" charset="-128"/>
                <a:ea typeface="ＭＳ ゴシック" panose="020B0609070205080204" pitchFamily="49" charset="-128"/>
              </a:rPr>
              <a:t>機能に関する追加の提案</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en-US"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a:xfrm>
            <a:off x="7092280" y="6475961"/>
            <a:ext cx="2057400" cy="365125"/>
          </a:xfrm>
        </p:spPr>
        <p:txBody>
          <a:bodyPr/>
          <a:lstStyle/>
          <a:p>
            <a:fld id="{2B573624-9676-401E-A4F8-639460B6B7DA}" type="slidenum">
              <a:rPr kumimoji="1" lang="ja-JP" altLang="en-US" smtClean="0">
                <a:latin typeface="HG丸ｺﾞｼｯｸM-PRO" panose="020F0600000000000000" pitchFamily="50" charset="-128"/>
                <a:ea typeface="HG丸ｺﾞｼｯｸM-PRO" panose="020F0600000000000000" pitchFamily="50" charset="-128"/>
              </a:rPr>
              <a:t>3</a:t>
            </a:fld>
            <a:endParaRPr kumimoji="1" lang="ja-JP" altLang="en-US">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400731" y="2542813"/>
            <a:ext cx="5827872" cy="646331"/>
          </a:xfrm>
          <a:prstGeom prst="rect">
            <a:avLst/>
          </a:prstGeom>
          <a:noFill/>
          <a:ln w="6350">
            <a:solidFill>
              <a:schemeClr val="tx1"/>
            </a:solidFill>
            <a:prstDash val="dash"/>
          </a:ln>
        </p:spPr>
        <p:txBody>
          <a:bodyPr wrap="square" rtlCol="0">
            <a:spAutoFit/>
          </a:bodyPr>
          <a:lstStyle/>
          <a:p>
            <a:pPr lvl="0">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システムで作成可能な統計資料又は統計資料作成を支援する機能を画面イメージを交えてご記入ください</a:t>
            </a:r>
            <a:r>
              <a:rPr kumimoji="1" lang="ja-JP" altLang="en-US" sz="1200" b="0" i="0" u="none"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
        <p:nvSpPr>
          <p:cNvPr id="7" name="テキスト ボックス 6"/>
          <p:cNvSpPr txBox="1"/>
          <p:nvPr/>
        </p:nvSpPr>
        <p:spPr>
          <a:xfrm>
            <a:off x="1403648" y="1410886"/>
            <a:ext cx="5827872" cy="646331"/>
          </a:xfrm>
          <a:prstGeom prst="rect">
            <a:avLst/>
          </a:prstGeom>
          <a:noFill/>
          <a:ln w="6350">
            <a:solidFill>
              <a:schemeClr val="tx1"/>
            </a:solidFill>
            <a:prstDash val="dash"/>
          </a:ln>
        </p:spPr>
        <p:txBody>
          <a:bodyPr wrap="square" rtlCol="0">
            <a:spAutoFit/>
          </a:bodyPr>
          <a:lstStyle/>
          <a:p>
            <a:pPr lvl="0">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人流</a:t>
            </a:r>
            <a:r>
              <a:rPr kumimoji="1" lang="ja-JP" altLang="en-US" sz="1200" dirty="0" smtClean="0">
                <a:latin typeface="Meiryo UI" panose="020B0604030504040204" pitchFamily="50" charset="-128"/>
                <a:ea typeface="Meiryo UI" panose="020B0604030504040204" pitchFamily="50" charset="-128"/>
              </a:rPr>
              <a:t>データ</a:t>
            </a:r>
            <a:r>
              <a:rPr kumimoji="1" lang="ja-JP" altLang="en-US" sz="1200" dirty="0">
                <a:latin typeface="Meiryo UI" panose="020B0604030504040204" pitchFamily="50" charset="-128"/>
                <a:ea typeface="Meiryo UI" panose="020B0604030504040204" pitchFamily="50" charset="-128"/>
              </a:rPr>
              <a:t>の取り込み方法、取り込みスケジュール等をご記入</a:t>
            </a:r>
            <a:r>
              <a:rPr kumimoji="1" lang="ja-JP" altLang="en-US" sz="1200" dirty="0" smtClean="0">
                <a:latin typeface="Meiryo UI" panose="020B0604030504040204" pitchFamily="50" charset="-128"/>
                <a:ea typeface="Meiryo UI" panose="020B0604030504040204" pitchFamily="50" charset="-128"/>
              </a:rPr>
              <a:t>ください。</a:t>
            </a:r>
            <a:endParaRPr kumimoji="1" lang="en-US" altLang="ja-JP" sz="1200" dirty="0" smtClean="0">
              <a:latin typeface="Meiryo UI" panose="020B0604030504040204" pitchFamily="50" charset="-128"/>
              <a:ea typeface="Meiryo UI" panose="020B0604030504040204" pitchFamily="50" charset="-128"/>
            </a:endParaRPr>
          </a:p>
          <a:p>
            <a:pPr lvl="0">
              <a:defRPr/>
            </a:pP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a:xfrm>
            <a:off x="1400731" y="3820517"/>
            <a:ext cx="5827872" cy="461665"/>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令和６年</a:t>
            </a:r>
            <a:r>
              <a:rPr kumimoji="1" lang="ja-JP" altLang="en-US" sz="1200" noProof="0" dirty="0">
                <a:latin typeface="Meiryo UI" panose="020B0604030504040204" pitchFamily="50" charset="-128"/>
                <a:ea typeface="Meiryo UI" panose="020B0604030504040204" pitchFamily="50" charset="-128"/>
              </a:rPr>
              <a:t>６</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月時点で示すことが可能なマニュアル（概要で可）をご記入ください。</a:t>
            </a: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p:cNvSpPr txBox="1"/>
          <p:nvPr/>
        </p:nvSpPr>
        <p:spPr>
          <a:xfrm>
            <a:off x="1408988" y="5080597"/>
            <a:ext cx="5827872" cy="646331"/>
          </a:xfrm>
          <a:prstGeom prst="rect">
            <a:avLst/>
          </a:prstGeom>
          <a:noFill/>
          <a:ln w="6350">
            <a:solidFill>
              <a:schemeClr val="tx1"/>
            </a:solidFill>
            <a:prstDash val="dash"/>
          </a:ln>
        </p:spPr>
        <p:txBody>
          <a:bodyPr wrap="square" rtlCol="0">
            <a:spAutoFit/>
          </a:bodyPr>
          <a:lstStyle/>
          <a:p>
            <a:pPr lvl="0">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その他追加機能の提案についてご記入ください。</a:t>
            </a:r>
            <a:endParaRPr kumimoji="1" lang="en-US" altLang="ja-JP" sz="1200" dirty="0" smtClean="0">
              <a:latin typeface="Meiryo UI" panose="020B0604030504040204" pitchFamily="50" charset="-128"/>
              <a:ea typeface="Meiryo UI" panose="020B0604030504040204" pitchFamily="50" charset="-128"/>
            </a:endParaRPr>
          </a:p>
          <a:p>
            <a:pPr lvl="0">
              <a:defRPr/>
            </a:pP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別途費用を要する場合は金額等を記載すること</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lvl="0">
              <a:defRPr/>
            </a:pPr>
            <a:endParaRPr kumimoji="1"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58298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687610"/>
          </a:xfrm>
        </p:spPr>
        <p:txBody>
          <a:bodyPr>
            <a:noAutofit/>
          </a:bodyPr>
          <a:lstStyle/>
          <a:p>
            <a:r>
              <a:rPr lang="en-US" altLang="ja-JP" sz="3600" dirty="0" smtClean="0">
                <a:latin typeface="HG丸ｺﾞｼｯｸM-PRO" panose="020F0600000000000000" pitchFamily="50" charset="-128"/>
                <a:ea typeface="HG丸ｺﾞｼｯｸM-PRO" panose="020F0600000000000000" pitchFamily="50" charset="-128"/>
              </a:rPr>
              <a:t>Ⅱ</a:t>
            </a:r>
            <a:r>
              <a:rPr lang="ja-JP" altLang="en-US" sz="3600" dirty="0">
                <a:latin typeface="HG丸ｺﾞｼｯｸM-PRO" panose="020F0600000000000000" pitchFamily="50" charset="-128"/>
                <a:ea typeface="HG丸ｺﾞｼｯｸM-PRO" panose="020F0600000000000000" pitchFamily="50" charset="-128"/>
              </a:rPr>
              <a:t>　実施体制</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コンテンツ プレースホルダー 4"/>
          <p:cNvSpPr>
            <a:spLocks noGrp="1"/>
          </p:cNvSpPr>
          <p:nvPr>
            <p:ph idx="1"/>
          </p:nvPr>
        </p:nvSpPr>
        <p:spPr>
          <a:xfrm>
            <a:off x="539553" y="1124744"/>
            <a:ext cx="8136904" cy="5052219"/>
          </a:xfrm>
        </p:spPr>
        <p:txBody>
          <a:bodyPr>
            <a:normAutofit/>
          </a:bodyPr>
          <a:lstStyle/>
          <a:p>
            <a:pPr marL="0" indent="0">
              <a:buNone/>
            </a:pPr>
            <a:r>
              <a:rPr lang="ja-JP" altLang="en-US" sz="2000" dirty="0" smtClean="0">
                <a:latin typeface="ＭＳ ゴシック" panose="020B0609070205080204" pitchFamily="49" charset="-128"/>
                <a:ea typeface="ＭＳ ゴシック" panose="020B0609070205080204" pitchFamily="49" charset="-128"/>
              </a:rPr>
              <a:t>　①　当該業務</a:t>
            </a:r>
            <a:r>
              <a:rPr lang="ja-JP" altLang="en-US" sz="2000" dirty="0">
                <a:latin typeface="ＭＳ ゴシック" panose="020B0609070205080204" pitchFamily="49" charset="-128"/>
                <a:ea typeface="ＭＳ ゴシック" panose="020B0609070205080204" pitchFamily="49" charset="-128"/>
              </a:rPr>
              <a:t>に係る職員の配置体制</a:t>
            </a:r>
            <a:endParaRPr lang="en-US" altLang="ja-JP"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ja-JP" altLang="en-US" sz="2000" dirty="0">
              <a:latin typeface="ＭＳ ゴシック" panose="020B0609070205080204" pitchFamily="49" charset="-128"/>
              <a:ea typeface="ＭＳ ゴシック" panose="020B0609070205080204" pitchFamily="49" charset="-128"/>
            </a:endParaRPr>
          </a:p>
          <a:p>
            <a:pPr marL="0" indent="0">
              <a:buNone/>
            </a:pPr>
            <a:r>
              <a:rPr lang="ja-JP" altLang="en-US" sz="2000" dirty="0" smtClean="0">
                <a:latin typeface="ＭＳ ゴシック" panose="020B0609070205080204" pitchFamily="49" charset="-128"/>
                <a:ea typeface="ＭＳ ゴシック" panose="020B0609070205080204" pitchFamily="49" charset="-128"/>
              </a:rPr>
              <a:t>　②　</a:t>
            </a:r>
            <a:r>
              <a:rPr lang="ja-JP" altLang="en-US" sz="2000" dirty="0">
                <a:latin typeface="ＭＳ ゴシック" panose="020B0609070205080204" pitchFamily="49" charset="-128"/>
                <a:ea typeface="ＭＳ ゴシック" panose="020B0609070205080204" pitchFamily="49" charset="-128"/>
              </a:rPr>
              <a:t>分析</a:t>
            </a:r>
            <a:r>
              <a:rPr lang="ja-JP" altLang="en-US" sz="2000" dirty="0" smtClean="0">
                <a:latin typeface="ＭＳ ゴシック" panose="020B0609070205080204" pitchFamily="49" charset="-128"/>
                <a:ea typeface="ＭＳ ゴシック" panose="020B0609070205080204" pitchFamily="49" charset="-128"/>
              </a:rPr>
              <a:t>システム実装後</a:t>
            </a:r>
            <a:r>
              <a:rPr lang="ja-JP" altLang="en-US" sz="2000" dirty="0">
                <a:latin typeface="ＭＳ ゴシック" panose="020B0609070205080204" pitchFamily="49" charset="-128"/>
                <a:ea typeface="ＭＳ ゴシック" panose="020B0609070205080204" pitchFamily="49" charset="-128"/>
              </a:rPr>
              <a:t>のサポート体制</a:t>
            </a:r>
            <a:endParaRPr lang="en-US" altLang="ja-JP" sz="20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a:xfrm>
            <a:off x="7081547" y="6481046"/>
            <a:ext cx="2057400" cy="365125"/>
          </a:xfrm>
        </p:spPr>
        <p:txBody>
          <a:bodyPr/>
          <a:lstStyle/>
          <a:p>
            <a:fld id="{2B573624-9676-401E-A4F8-639460B6B7DA}" type="slidenum">
              <a:rPr kumimoji="1" lang="ja-JP" altLang="en-US" smtClean="0">
                <a:latin typeface="HG丸ｺﾞｼｯｸM-PRO" panose="020F0600000000000000" pitchFamily="50" charset="-128"/>
                <a:ea typeface="HG丸ｺﾞｼｯｸM-PRO" panose="020F0600000000000000" pitchFamily="50" charset="-128"/>
              </a:rPr>
              <a:t>4</a:t>
            </a:fld>
            <a:endParaRPr kumimoji="1" lang="ja-JP" altLang="en-US">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1403648" y="1556792"/>
            <a:ext cx="5827872" cy="461665"/>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職員の配置体制について、詳細を</a:t>
            </a:r>
            <a:r>
              <a:rPr kumimoji="1" lang="ja-JP" altLang="en-US" sz="1200" noProof="0" dirty="0" smtClean="0">
                <a:latin typeface="Meiryo UI" panose="020B0604030504040204" pitchFamily="50" charset="-128"/>
                <a:ea typeface="Meiryo UI" panose="020B0604030504040204" pitchFamily="50" charset="-128"/>
              </a:rPr>
              <a:t>ご記入ください。</a:t>
            </a:r>
            <a:endParaRPr kumimoji="1" lang="en-US" altLang="ja-JP" sz="1200" noProof="0" dirty="0" smtClean="0">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
        <p:nvSpPr>
          <p:cNvPr id="13" name="テキスト ボックス 12"/>
          <p:cNvSpPr txBox="1"/>
          <p:nvPr/>
        </p:nvSpPr>
        <p:spPr>
          <a:xfrm>
            <a:off x="1403648" y="4005064"/>
            <a:ext cx="5827872" cy="461665"/>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実装後のサポート体制及び内容について、詳細をご記入ください。</a:t>
            </a: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31602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365127"/>
            <a:ext cx="7886700" cy="687610"/>
          </a:xfrm>
        </p:spPr>
        <p:txBody>
          <a:bodyPr>
            <a:noAutofit/>
          </a:bodyPr>
          <a:lstStyle/>
          <a:p>
            <a:r>
              <a:rPr lang="en-US" altLang="ja-JP" sz="3600" dirty="0" smtClean="0">
                <a:latin typeface="HG丸ｺﾞｼｯｸM-PRO" panose="020F0600000000000000" pitchFamily="50" charset="-128"/>
                <a:ea typeface="HG丸ｺﾞｼｯｸM-PRO" panose="020F0600000000000000" pitchFamily="50" charset="-128"/>
              </a:rPr>
              <a:t>Ⅲ</a:t>
            </a:r>
            <a:r>
              <a:rPr lang="ja-JP" altLang="en-US" sz="3600" dirty="0">
                <a:latin typeface="HG丸ｺﾞｼｯｸM-PRO" panose="020F0600000000000000" pitchFamily="50" charset="-128"/>
                <a:ea typeface="HG丸ｺﾞｼｯｸM-PRO" panose="020F0600000000000000" pitchFamily="50" charset="-128"/>
              </a:rPr>
              <a:t>　実施方法</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コンテンツ プレースホルダー 4"/>
          <p:cNvSpPr>
            <a:spLocks noGrp="1"/>
          </p:cNvSpPr>
          <p:nvPr>
            <p:ph idx="1"/>
          </p:nvPr>
        </p:nvSpPr>
        <p:spPr>
          <a:xfrm>
            <a:off x="539553" y="1124744"/>
            <a:ext cx="8136904" cy="5052219"/>
          </a:xfrm>
        </p:spPr>
        <p:txBody>
          <a:bodyPr>
            <a:normAutofit/>
          </a:bodyPr>
          <a:lstStyle/>
          <a:p>
            <a:pPr marL="0" indent="0">
              <a:buNone/>
            </a:pPr>
            <a:r>
              <a:rPr lang="ja-JP" altLang="en-US" sz="2000" dirty="0" smtClean="0">
                <a:latin typeface="ＭＳ ゴシック" panose="020B0609070205080204" pitchFamily="49" charset="-128"/>
                <a:ea typeface="ＭＳ ゴシック" panose="020B0609070205080204" pitchFamily="49" charset="-128"/>
              </a:rPr>
              <a:t>　①</a:t>
            </a: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作業</a:t>
            </a:r>
            <a:r>
              <a:rPr lang="ja-JP" altLang="en-US" sz="2000" dirty="0">
                <a:latin typeface="ＭＳ ゴシック" panose="020B0609070205080204" pitchFamily="49" charset="-128"/>
                <a:ea typeface="ＭＳ ゴシック" panose="020B0609070205080204" pitchFamily="49" charset="-128"/>
              </a:rPr>
              <a:t>工程表・</a:t>
            </a:r>
            <a:r>
              <a:rPr lang="ja-JP" altLang="en-US" sz="2000" dirty="0" smtClean="0">
                <a:latin typeface="ＭＳ ゴシック" panose="020B0609070205080204" pitchFamily="49" charset="-128"/>
                <a:ea typeface="ＭＳ ゴシック" panose="020B0609070205080204" pitchFamily="49" charset="-128"/>
              </a:rPr>
              <a:t>スケジュール等</a:t>
            </a:r>
            <a:endParaRPr lang="ja-JP" altLang="en-US"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ja-JP" altLang="en-US"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a:xfrm>
            <a:off x="7081547" y="6481046"/>
            <a:ext cx="2057400" cy="365125"/>
          </a:xfrm>
        </p:spPr>
        <p:txBody>
          <a:bodyPr/>
          <a:lstStyle/>
          <a:p>
            <a:fld id="{2B573624-9676-401E-A4F8-639460B6B7DA}" type="slidenum">
              <a:rPr kumimoji="1" lang="ja-JP" altLang="en-US" smtClean="0">
                <a:latin typeface="HG丸ｺﾞｼｯｸM-PRO" panose="020F0600000000000000" pitchFamily="50" charset="-128"/>
                <a:ea typeface="HG丸ｺﾞｼｯｸM-PRO" panose="020F0600000000000000" pitchFamily="50" charset="-128"/>
              </a:rPr>
              <a:t>5</a:t>
            </a:fld>
            <a:endParaRPr kumimoji="1" lang="ja-JP" altLang="en-US">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411324" y="1556792"/>
            <a:ext cx="5827872" cy="461665"/>
          </a:xfrm>
          <a:prstGeom prst="rect">
            <a:avLst/>
          </a:prstGeom>
          <a:no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作業工程表、スケジュールの詳細をご記入ください。</a:t>
            </a: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572376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16632"/>
            <a:ext cx="7886700" cy="687610"/>
          </a:xfrm>
        </p:spPr>
        <p:txBody>
          <a:bodyPr>
            <a:noAutofit/>
          </a:bodyPr>
          <a:lstStyle/>
          <a:p>
            <a:r>
              <a:rPr lang="en-US" altLang="ja-JP" sz="3600" dirty="0" smtClean="0">
                <a:latin typeface="HG丸ｺﾞｼｯｸM-PRO" panose="020F0600000000000000" pitchFamily="50" charset="-128"/>
                <a:ea typeface="HG丸ｺﾞｼｯｸM-PRO" panose="020F0600000000000000" pitchFamily="50" charset="-128"/>
              </a:rPr>
              <a:t>Ⅳ</a:t>
            </a:r>
            <a:r>
              <a:rPr lang="ja-JP" altLang="en-US" sz="3600" dirty="0">
                <a:latin typeface="HG丸ｺﾞｼｯｸM-PRO" panose="020F0600000000000000" pitchFamily="50" charset="-128"/>
                <a:ea typeface="HG丸ｺﾞｼｯｸM-PRO" panose="020F0600000000000000" pitchFamily="50" charset="-128"/>
              </a:rPr>
              <a:t>　事業費</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コンテンツ プレースホルダー 4"/>
          <p:cNvSpPr>
            <a:spLocks noGrp="1"/>
          </p:cNvSpPr>
          <p:nvPr>
            <p:ph idx="1"/>
          </p:nvPr>
        </p:nvSpPr>
        <p:spPr>
          <a:xfrm>
            <a:off x="522463" y="804242"/>
            <a:ext cx="8136904" cy="5793109"/>
          </a:xfrm>
        </p:spPr>
        <p:txBody>
          <a:bodyPr>
            <a:normAutofit/>
          </a:bodyPr>
          <a:lstStyle/>
          <a:p>
            <a:pPr marL="0" indent="0">
              <a:buNone/>
            </a:pPr>
            <a:r>
              <a:rPr lang="ja-JP" altLang="en-US" sz="2000" dirty="0">
                <a:latin typeface="ＭＳ ゴシック" panose="020B0609070205080204" pitchFamily="49" charset="-128"/>
                <a:ea typeface="ＭＳ ゴシック" panose="020B0609070205080204" pitchFamily="49" charset="-128"/>
              </a:rPr>
              <a:t>　</a:t>
            </a: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①</a:t>
            </a:r>
            <a:r>
              <a:rPr lang="ja-JP" altLang="en-US" sz="2000" dirty="0">
                <a:latin typeface="ＭＳ ゴシック" panose="020B0609070205080204" pitchFamily="49" charset="-128"/>
                <a:ea typeface="ＭＳ ゴシック" panose="020B0609070205080204" pitchFamily="49" charset="-128"/>
              </a:rPr>
              <a:t>　初期</a:t>
            </a:r>
            <a:r>
              <a:rPr lang="ja-JP" altLang="en-US" sz="2000" dirty="0" smtClean="0">
                <a:latin typeface="ＭＳ ゴシック" panose="020B0609070205080204" pitchFamily="49" charset="-128"/>
                <a:ea typeface="ＭＳ ゴシック" panose="020B0609070205080204" pitchFamily="49" charset="-128"/>
              </a:rPr>
              <a:t>費用</a:t>
            </a: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r>
              <a:rPr lang="ja-JP" altLang="en-US" sz="2000" dirty="0" smtClean="0">
                <a:latin typeface="ＭＳ ゴシック" panose="020B0609070205080204" pitchFamily="49" charset="-128"/>
                <a:ea typeface="ＭＳ ゴシック" panose="020B0609070205080204" pitchFamily="49" charset="-128"/>
              </a:rPr>
              <a:t>　②　</a:t>
            </a:r>
            <a:r>
              <a:rPr lang="zh-TW" altLang="en-US" sz="2000" dirty="0">
                <a:latin typeface="ＭＳ ゴシック" panose="020B0609070205080204" pitchFamily="49" charset="-128"/>
                <a:ea typeface="ＭＳ ゴシック" panose="020B0609070205080204" pitchFamily="49" charset="-128"/>
              </a:rPr>
              <a:t>運用</a:t>
            </a:r>
            <a:r>
              <a:rPr lang="zh-TW" altLang="en-US" sz="2000" dirty="0" smtClean="0">
                <a:latin typeface="ＭＳ ゴシック" panose="020B0609070205080204" pitchFamily="49" charset="-128"/>
                <a:ea typeface="ＭＳ ゴシック" panose="020B0609070205080204" pitchFamily="49" charset="-128"/>
              </a:rPr>
              <a:t>費用</a:t>
            </a: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r>
              <a:rPr lang="ja-JP" altLang="en-US" sz="2000" dirty="0" smtClean="0">
                <a:latin typeface="ＭＳ ゴシック" panose="020B0609070205080204" pitchFamily="49" charset="-128"/>
                <a:ea typeface="ＭＳ ゴシック" panose="020B0609070205080204" pitchFamily="49" charset="-128"/>
              </a:rPr>
              <a:t>　</a:t>
            </a:r>
            <a:endParaRPr lang="en-US" altLang="ja-JP" sz="20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a:xfrm>
            <a:off x="7081547" y="6481046"/>
            <a:ext cx="2057400" cy="365125"/>
          </a:xfrm>
        </p:spPr>
        <p:txBody>
          <a:bodyPr/>
          <a:lstStyle/>
          <a:p>
            <a:fld id="{2B573624-9676-401E-A4F8-639460B6B7DA}" type="slidenum">
              <a:rPr kumimoji="1" lang="ja-JP" altLang="en-US" smtClean="0">
                <a:latin typeface="HG丸ｺﾞｼｯｸM-PRO" panose="020F0600000000000000" pitchFamily="50" charset="-128"/>
                <a:ea typeface="HG丸ｺﾞｼｯｸM-PRO" panose="020F0600000000000000" pitchFamily="50" charset="-128"/>
              </a:rPr>
              <a:t>6</a:t>
            </a:fld>
            <a:endParaRPr kumimoji="1" lang="ja-JP" altLang="en-US">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429848" y="1586114"/>
            <a:ext cx="6454520" cy="1200329"/>
          </a:xfrm>
          <a:prstGeom prst="rect">
            <a:avLst/>
          </a:prstGeom>
          <a:noFill/>
          <a:ln w="6350">
            <a:solidFill>
              <a:schemeClr val="tx1"/>
            </a:solidFill>
            <a:prstDash val="dash"/>
          </a:ln>
        </p:spPr>
        <p:txBody>
          <a:bodyPr wrap="square" rtlCol="0">
            <a:spAutoFit/>
          </a:bodyPr>
          <a:lstStyle/>
          <a:p>
            <a:pPr lvl="0">
              <a:defRPr/>
            </a:pPr>
            <a:r>
              <a:rPr kumimoji="1" lang="ja-JP" altLang="en-US" sz="1200" dirty="0">
                <a:latin typeface="Meiryo UI" panose="020B0604030504040204" pitchFamily="50" charset="-128"/>
                <a:ea typeface="Meiryo UI" panose="020B0604030504040204" pitchFamily="50" charset="-128"/>
              </a:rPr>
              <a:t> 見積額</a:t>
            </a:r>
            <a:r>
              <a:rPr kumimoji="1" lang="ja-JP" altLang="en-US" sz="1200" dirty="0" smtClean="0">
                <a:latin typeface="Meiryo UI" panose="020B0604030504040204" pitchFamily="50" charset="-128"/>
                <a:ea typeface="Meiryo UI" panose="020B0604030504040204" pitchFamily="50" charset="-128"/>
              </a:rPr>
              <a:t>内訳をご記入ください。</a:t>
            </a:r>
            <a:endParaRPr kumimoji="1" lang="ja-JP" altLang="en-US" sz="1200" dirty="0">
              <a:latin typeface="Meiryo UI" panose="020B0604030504040204" pitchFamily="50" charset="-128"/>
              <a:ea typeface="Meiryo UI" panose="020B0604030504040204" pitchFamily="50" charset="-128"/>
            </a:endParaRPr>
          </a:p>
          <a:p>
            <a:pPr lvl="0">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（記載</a:t>
            </a:r>
            <a:r>
              <a:rPr kumimoji="1" lang="ja-JP" altLang="en-US" sz="1200" dirty="0">
                <a:latin typeface="Meiryo UI" panose="020B0604030504040204" pitchFamily="50" charset="-128"/>
                <a:ea typeface="Meiryo UI" panose="020B0604030504040204" pitchFamily="50" charset="-128"/>
              </a:rPr>
              <a:t>項目）</a:t>
            </a:r>
          </a:p>
          <a:p>
            <a:pPr lvl="0">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・開発費用</a:t>
            </a:r>
            <a:endParaRPr kumimoji="1" lang="ja-JP" altLang="en-US" sz="1200" dirty="0">
              <a:latin typeface="Meiryo UI" panose="020B0604030504040204" pitchFamily="50" charset="-128"/>
              <a:ea typeface="Meiryo UI" panose="020B0604030504040204" pitchFamily="50" charset="-128"/>
            </a:endParaRPr>
          </a:p>
          <a:p>
            <a:pPr lvl="0">
              <a:defRPr/>
            </a:pPr>
            <a:r>
              <a:rPr kumimoji="1" lang="ja-JP" altLang="en-US" sz="1200" dirty="0" smtClean="0">
                <a:latin typeface="Meiryo UI" panose="020B0604030504040204" pitchFamily="50" charset="-128"/>
                <a:ea typeface="Meiryo UI" panose="020B0604030504040204" pitchFamily="50" charset="-128"/>
              </a:rPr>
              <a:t> ・登録料</a:t>
            </a:r>
            <a:endParaRPr kumimoji="1" lang="en-US" altLang="ja-JP" sz="1200" dirty="0" smtClean="0">
              <a:latin typeface="Meiryo UI" panose="020B0604030504040204" pitchFamily="50" charset="-128"/>
              <a:ea typeface="Meiryo UI" panose="020B0604030504040204" pitchFamily="50" charset="-128"/>
            </a:endParaRPr>
          </a:p>
          <a:p>
            <a:pPr>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・単価</a:t>
            </a:r>
            <a:r>
              <a:rPr kumimoji="1" lang="ja-JP" altLang="en-US" sz="1200" dirty="0">
                <a:latin typeface="Meiryo UI" panose="020B0604030504040204" pitchFamily="50" charset="-128"/>
                <a:ea typeface="Meiryo UI" panose="020B0604030504040204" pitchFamily="50" charset="-128"/>
              </a:rPr>
              <a:t>、数量及び額</a:t>
            </a:r>
          </a:p>
          <a:p>
            <a:pPr lvl="0">
              <a:defRPr/>
            </a:pPr>
            <a:endParaRPr kumimoji="1" lang="ja-JP" altLang="en-US" sz="12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429848" y="3700796"/>
            <a:ext cx="6454520" cy="1015663"/>
          </a:xfrm>
          <a:prstGeom prst="rect">
            <a:avLst/>
          </a:prstGeom>
          <a:noFill/>
          <a:ln w="6350">
            <a:solidFill>
              <a:schemeClr val="tx1"/>
            </a:solidFill>
            <a:prstDash val="dash"/>
          </a:ln>
        </p:spPr>
        <p:txBody>
          <a:bodyPr wrap="square" rtlCol="0">
            <a:spAutoFit/>
          </a:bodyPr>
          <a:lstStyle/>
          <a:p>
            <a:pPr lvl="0">
              <a:defRPr/>
            </a:pPr>
            <a:r>
              <a:rPr kumimoji="1" lang="ja-JP" altLang="en-US" sz="1200" dirty="0">
                <a:latin typeface="Meiryo UI" panose="020B0604030504040204" pitchFamily="50" charset="-128"/>
                <a:ea typeface="Meiryo UI" panose="020B0604030504040204" pitchFamily="50" charset="-128"/>
              </a:rPr>
              <a:t>　見積額</a:t>
            </a:r>
            <a:r>
              <a:rPr kumimoji="1" lang="ja-JP" altLang="en-US" sz="1200" dirty="0" smtClean="0">
                <a:latin typeface="Meiryo UI" panose="020B0604030504040204" pitchFamily="50" charset="-128"/>
                <a:ea typeface="Meiryo UI" panose="020B0604030504040204" pitchFamily="50" charset="-128"/>
              </a:rPr>
              <a:t>内訳</a:t>
            </a:r>
            <a:r>
              <a:rPr kumimoji="1" lang="ja-JP" altLang="en-US" sz="1200" dirty="0">
                <a:latin typeface="Meiryo UI" panose="020B0604030504040204" pitchFamily="50" charset="-128"/>
                <a:ea typeface="Meiryo UI" panose="020B0604030504040204" pitchFamily="50" charset="-128"/>
              </a:rPr>
              <a:t>をご記入ください。</a:t>
            </a:r>
          </a:p>
          <a:p>
            <a:pPr lvl="0">
              <a:defRPr/>
            </a:pPr>
            <a:r>
              <a:rPr kumimoji="1" lang="ja-JP" altLang="en-US" sz="1200" dirty="0">
                <a:latin typeface="Meiryo UI" panose="020B0604030504040204" pitchFamily="50" charset="-128"/>
                <a:ea typeface="Meiryo UI" panose="020B0604030504040204" pitchFamily="50" charset="-128"/>
              </a:rPr>
              <a:t> （記載項目）</a:t>
            </a:r>
          </a:p>
          <a:p>
            <a:pPr lvl="0">
              <a:defRPr/>
            </a:pPr>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・サポート費用</a:t>
            </a:r>
            <a:endParaRPr kumimoji="1" lang="en-US" altLang="ja-JP" sz="1200" dirty="0" smtClean="0">
              <a:latin typeface="Meiryo UI" panose="020B0604030504040204" pitchFamily="50" charset="-128"/>
              <a:ea typeface="Meiryo UI" panose="020B0604030504040204" pitchFamily="50" charset="-128"/>
            </a:endParaRPr>
          </a:p>
          <a:p>
            <a:pPr lvl="0">
              <a:defRPr/>
            </a:pPr>
            <a:r>
              <a:rPr kumimoji="1" lang="ja-JP" altLang="en-US" sz="1200" dirty="0" smtClean="0">
                <a:latin typeface="Meiryo UI" panose="020B0604030504040204" pitchFamily="50" charset="-128"/>
                <a:ea typeface="Meiryo UI" panose="020B0604030504040204" pitchFamily="50" charset="-128"/>
              </a:rPr>
              <a:t> ・月額固定費</a:t>
            </a:r>
            <a:endParaRPr kumimoji="1" lang="en-US" altLang="ja-JP" sz="1200" dirty="0" smtClean="0">
              <a:latin typeface="Meiryo UI" panose="020B0604030504040204" pitchFamily="50" charset="-128"/>
              <a:ea typeface="Meiryo UI" panose="020B0604030504040204" pitchFamily="50" charset="-128"/>
            </a:endParaRPr>
          </a:p>
          <a:p>
            <a:pPr lvl="0">
              <a:defRPr/>
            </a:pPr>
            <a:r>
              <a:rPr kumimoji="1" lang="ja-JP" altLang="en-US" sz="1200" dirty="0">
                <a:latin typeface="Meiryo UI" panose="020B0604030504040204" pitchFamily="50" charset="-128"/>
                <a:ea typeface="Meiryo UI" panose="020B0604030504040204" pitchFamily="50" charset="-128"/>
              </a:rPr>
              <a:t> </a:t>
            </a:r>
          </a:p>
        </p:txBody>
      </p:sp>
      <p:sp>
        <p:nvSpPr>
          <p:cNvPr id="10" name="テキスト ボックス 9"/>
          <p:cNvSpPr txBox="1"/>
          <p:nvPr/>
        </p:nvSpPr>
        <p:spPr>
          <a:xfrm>
            <a:off x="1007604" y="668891"/>
            <a:ext cx="7128792" cy="523220"/>
          </a:xfrm>
          <a:prstGeom prst="rect">
            <a:avLst/>
          </a:prstGeom>
          <a:noFill/>
          <a:ln w="6350">
            <a:solidFill>
              <a:schemeClr val="tx1"/>
            </a:solidFill>
            <a:prstDash val="dash"/>
          </a:ln>
        </p:spPr>
        <p:txBody>
          <a:bodyPr wrap="square" rtlCol="0">
            <a:spAutoFit/>
          </a:bodyPr>
          <a:lstStyle/>
          <a:p>
            <a:pPr lvl="0">
              <a:defRPr/>
            </a:pP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委託料等見積の項目については</a:t>
            </a:r>
            <a:r>
              <a:rPr kumimoji="1" lang="ja-JP" altLang="en-US" sz="1400" dirty="0" smtClean="0">
                <a:latin typeface="Meiryo UI" panose="020B0604030504040204" pitchFamily="50" charset="-128"/>
                <a:ea typeface="Meiryo UI" panose="020B0604030504040204" pitchFamily="50" charset="-128"/>
              </a:rPr>
              <a:t>、価格</a:t>
            </a:r>
            <a:r>
              <a:rPr kumimoji="1" lang="ja-JP" altLang="en-US" sz="1400" dirty="0">
                <a:latin typeface="Meiryo UI" panose="020B0604030504040204" pitchFamily="50" charset="-128"/>
                <a:ea typeface="Meiryo UI" panose="020B0604030504040204" pitchFamily="50" charset="-128"/>
              </a:rPr>
              <a:t>（税抜）、消費税額（地方消費税額</a:t>
            </a:r>
            <a:r>
              <a:rPr kumimoji="1" lang="ja-JP" altLang="en-US" sz="1400" dirty="0" smtClean="0">
                <a:latin typeface="Meiryo UI" panose="020B0604030504040204" pitchFamily="50" charset="-128"/>
                <a:ea typeface="Meiryo UI" panose="020B0604030504040204" pitchFamily="50" charset="-128"/>
              </a:rPr>
              <a:t>を含む</a:t>
            </a:r>
            <a:r>
              <a:rPr kumimoji="1" lang="ja-JP" altLang="en-US" sz="1400" dirty="0">
                <a:latin typeface="Meiryo UI" panose="020B0604030504040204" pitchFamily="50" charset="-128"/>
                <a:ea typeface="Meiryo UI" panose="020B0604030504040204" pitchFamily="50" charset="-128"/>
              </a:rPr>
              <a:t>。）を別々に記載し、合計金額を明記すること</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85035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16632"/>
            <a:ext cx="7886700" cy="687610"/>
          </a:xfrm>
        </p:spPr>
        <p:txBody>
          <a:bodyPr>
            <a:noAutofit/>
          </a:bodyPr>
          <a:lstStyle/>
          <a:p>
            <a:r>
              <a:rPr lang="en-US" altLang="ja-JP" sz="3600" dirty="0">
                <a:latin typeface="HG丸ｺﾞｼｯｸM-PRO" panose="020F0600000000000000" pitchFamily="50" charset="-128"/>
                <a:ea typeface="HG丸ｺﾞｼｯｸM-PRO" panose="020F0600000000000000" pitchFamily="50" charset="-128"/>
              </a:rPr>
              <a:t>Ⅴ</a:t>
            </a:r>
            <a:r>
              <a:rPr lang="ja-JP" altLang="en-US" sz="3600" dirty="0">
                <a:latin typeface="HG丸ｺﾞｼｯｸM-PRO" panose="020F0600000000000000" pitchFamily="50" charset="-128"/>
                <a:ea typeface="HG丸ｺﾞｼｯｸM-PRO" panose="020F0600000000000000" pitchFamily="50" charset="-128"/>
              </a:rPr>
              <a:t>　</a:t>
            </a:r>
            <a:r>
              <a:rPr lang="ja-JP" altLang="en-US" sz="3600" dirty="0">
                <a:latin typeface="HG丸ｺﾞｼｯｸM-PRO" panose="020F0600000000000000" pitchFamily="50" charset="-128"/>
                <a:ea typeface="HG丸ｺﾞｼｯｸM-PRO" panose="020F0600000000000000" pitchFamily="50" charset="-128"/>
              </a:rPr>
              <a:t>追加提案</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5" name="コンテンツ プレースホルダー 4"/>
          <p:cNvSpPr>
            <a:spLocks noGrp="1"/>
          </p:cNvSpPr>
          <p:nvPr>
            <p:ph idx="1"/>
          </p:nvPr>
        </p:nvSpPr>
        <p:spPr>
          <a:xfrm>
            <a:off x="522463" y="804242"/>
            <a:ext cx="8136904" cy="5793109"/>
          </a:xfrm>
        </p:spPr>
        <p:txBody>
          <a:bodyPr>
            <a:normAutofit/>
          </a:bodyPr>
          <a:lstStyle/>
          <a:p>
            <a:pPr marL="0" indent="0">
              <a:buNone/>
            </a:pPr>
            <a:r>
              <a:rPr lang="ja-JP" altLang="en-US" sz="2000" dirty="0">
                <a:latin typeface="ＭＳ ゴシック" panose="020B0609070205080204" pitchFamily="49" charset="-128"/>
                <a:ea typeface="ＭＳ ゴシック" panose="020B0609070205080204" pitchFamily="49" charset="-128"/>
              </a:rPr>
              <a:t>　</a:t>
            </a: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①</a:t>
            </a:r>
            <a:r>
              <a:rPr lang="ja-JP" altLang="en-US" sz="2000" dirty="0">
                <a:latin typeface="ＭＳ ゴシック" panose="020B0609070205080204" pitchFamily="49" charset="-128"/>
                <a:ea typeface="ＭＳ ゴシック" panose="020B0609070205080204" pitchFamily="49" charset="-128"/>
              </a:rPr>
              <a:t>　</a:t>
            </a:r>
            <a:r>
              <a:rPr lang="ja-JP" altLang="en-US" sz="2000" dirty="0" smtClean="0">
                <a:latin typeface="ＭＳ ゴシック" panose="020B0609070205080204" pitchFamily="49" charset="-128"/>
                <a:ea typeface="ＭＳ ゴシック" panose="020B0609070205080204" pitchFamily="49" charset="-128"/>
              </a:rPr>
              <a:t>提案内容</a:t>
            </a:r>
            <a:endParaRPr lang="en-US" altLang="ja-JP"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endParaRPr lang="en-US" altLang="ja-JP" sz="2000" dirty="0" smtClean="0">
              <a:latin typeface="ＭＳ ゴシック" panose="020B0609070205080204" pitchFamily="49" charset="-128"/>
              <a:ea typeface="ＭＳ ゴシック" panose="020B0609070205080204" pitchFamily="49" charset="-128"/>
            </a:endParaRPr>
          </a:p>
          <a:p>
            <a:pPr marL="0" indent="0">
              <a:buNone/>
            </a:pPr>
            <a:r>
              <a:rPr lang="ja-JP" altLang="en-US" sz="2000" dirty="0" smtClean="0">
                <a:latin typeface="ＭＳ ゴシック" panose="020B0609070205080204" pitchFamily="49" charset="-128"/>
                <a:ea typeface="ＭＳ ゴシック" panose="020B0609070205080204" pitchFamily="49" charset="-128"/>
              </a:rPr>
              <a:t>　</a:t>
            </a:r>
            <a:endParaRPr lang="en-US" altLang="ja-JP" sz="20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a:xfrm>
            <a:off x="7081547" y="6481046"/>
            <a:ext cx="2057400" cy="365125"/>
          </a:xfrm>
        </p:spPr>
        <p:txBody>
          <a:bodyPr/>
          <a:lstStyle/>
          <a:p>
            <a:fld id="{2B573624-9676-401E-A4F8-639460B6B7DA}" type="slidenum">
              <a:rPr kumimoji="1" lang="ja-JP" altLang="en-US" smtClean="0">
                <a:latin typeface="HG丸ｺﾞｼｯｸM-PRO" panose="020F0600000000000000" pitchFamily="50" charset="-128"/>
                <a:ea typeface="HG丸ｺﾞｼｯｸM-PRO" panose="020F0600000000000000" pitchFamily="50" charset="-128"/>
              </a:rPr>
              <a:t>7</a:t>
            </a:fld>
            <a:endParaRPr kumimoji="1" lang="ja-JP" altLang="en-US">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429848" y="1586114"/>
            <a:ext cx="6454520" cy="461665"/>
          </a:xfrm>
          <a:prstGeom prst="rect">
            <a:avLst/>
          </a:prstGeom>
          <a:noFill/>
          <a:ln w="6350">
            <a:solidFill>
              <a:schemeClr val="tx1"/>
            </a:solidFill>
            <a:prstDash val="dash"/>
          </a:ln>
        </p:spPr>
        <p:txBody>
          <a:bodyPr wrap="square" rtlCol="0">
            <a:spAutoFit/>
          </a:bodyPr>
          <a:lstStyle/>
          <a:p>
            <a:pPr lvl="0">
              <a:defRPr/>
            </a:pP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ＣＯ２排出量削減等の公共交通機関利用促進に向けた広報等の提案 等</a:t>
            </a:r>
            <a:endParaRPr kumimoji="1" lang="en-US" altLang="ja-JP" sz="1200" dirty="0">
              <a:latin typeface="Meiryo UI" panose="020B0604030504040204" pitchFamily="50" charset="-128"/>
              <a:ea typeface="Meiryo UI" panose="020B0604030504040204" pitchFamily="50" charset="-128"/>
            </a:endParaRPr>
          </a:p>
          <a:p>
            <a:pPr lvl="0">
              <a:defRPr/>
            </a:pP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398138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2650</TotalTime>
  <Words>516</Words>
  <Application>Microsoft Office PowerPoint</Application>
  <PresentationFormat>画面に合わせる (4:3)</PresentationFormat>
  <Paragraphs>90</Paragraphs>
  <Slides>7</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7</vt:i4>
      </vt:variant>
    </vt:vector>
  </HeadingPairs>
  <TitlesOfParts>
    <vt:vector size="18" baseType="lpstr">
      <vt:lpstr>HG丸ｺﾞｼｯｸM-PRO</vt:lpstr>
      <vt:lpstr>Meiryo UI</vt:lpstr>
      <vt:lpstr>ＭＳ Ｐゴシック</vt:lpstr>
      <vt:lpstr>ＭＳ ゴシック</vt:lpstr>
      <vt:lpstr>游ゴシック</vt:lpstr>
      <vt:lpstr>游ゴシック Light</vt:lpstr>
      <vt:lpstr>Arial</vt:lpstr>
      <vt:lpstr>Calibri</vt:lpstr>
      <vt:lpstr>Calibri Light</vt:lpstr>
      <vt:lpstr>Wingdings</vt:lpstr>
      <vt:lpstr>Office Theme</vt:lpstr>
      <vt:lpstr>【事業者名（副本：アルファベット）】</vt:lpstr>
      <vt:lpstr>Ⅰ　分析システムの機能等</vt:lpstr>
      <vt:lpstr>PowerPoint プレゼンテーション</vt:lpstr>
      <vt:lpstr>Ⅱ　実施体制</vt:lpstr>
      <vt:lpstr>Ⅲ　実施方法</vt:lpstr>
      <vt:lpstr>Ⅳ　事業費</vt:lpstr>
      <vt:lpstr>Ⅴ　追加提案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事業名（プロジェクト名）</dc:title>
  <dc:creator>上田　浩平</dc:creator>
  <cp:lastModifiedBy>森　祐貴</cp:lastModifiedBy>
  <cp:revision>102</cp:revision>
  <cp:lastPrinted>2024-04-26T02:38:17Z</cp:lastPrinted>
  <dcterms:modified xsi:type="dcterms:W3CDTF">2024-05-08T02:17:44Z</dcterms:modified>
</cp:coreProperties>
</file>